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8B0B7-3AA4-4E88-912F-A29019066538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406FE-B8CA-48FB-8607-D4C729A5F10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064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Order newspaper and print</a:t>
            </a:r>
            <a:r>
              <a:rPr lang="en-US" baseline="0" dirty="0" smtClean="0"/>
              <a:t> </a:t>
            </a:r>
            <a:r>
              <a:rPr lang="en-US" baseline="0" smtClean="0"/>
              <a:t>food cards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406FE-B8CA-48FB-8607-D4C729A5F10A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8450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406FE-B8CA-48FB-8607-D4C729A5F10A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4861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873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277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993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410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484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3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94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919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856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45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4404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33E49-0EDE-4FE8-B47F-A6A44B8193F7}" type="datetimeFigureOut">
              <a:rPr lang="es-CO" smtClean="0"/>
              <a:t>11/03/2013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C4DF1-81F8-4ADE-9434-686BA221AD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153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Unit 3</a:t>
            </a:r>
            <a:endParaRPr lang="es-CO" b="1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Unit title</a:t>
            </a:r>
            <a:r>
              <a:rPr lang="en-US" dirty="0" smtClean="0"/>
              <a:t>:  Nutrition and the body</a:t>
            </a:r>
          </a:p>
          <a:p>
            <a:pPr marL="0" indent="0">
              <a:buNone/>
            </a:pPr>
            <a:r>
              <a:rPr lang="en-US" u="sng" dirty="0" smtClean="0"/>
              <a:t>Unit question</a:t>
            </a:r>
            <a:r>
              <a:rPr lang="en-US" dirty="0" smtClean="0"/>
              <a:t>:  ARE you what you eat?</a:t>
            </a:r>
          </a:p>
          <a:p>
            <a:pPr marL="0" indent="0">
              <a:buNone/>
            </a:pPr>
            <a:r>
              <a:rPr lang="en-US" u="sng" dirty="0" smtClean="0"/>
              <a:t>Concept: </a:t>
            </a:r>
            <a:r>
              <a:rPr lang="en-US" dirty="0"/>
              <a:t>A balanced diet is essential for a healthy body. </a:t>
            </a: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AOI</a:t>
            </a:r>
            <a:r>
              <a:rPr lang="en-US" dirty="0" smtClean="0"/>
              <a:t>:  Health and social interaction</a:t>
            </a:r>
          </a:p>
        </p:txBody>
      </p:sp>
    </p:spTree>
    <p:extLst>
      <p:ext uri="{BB962C8B-B14F-4D97-AF65-F5344CB8AC3E}">
        <p14:creationId xmlns:p14="http://schemas.microsoft.com/office/powerpoint/2010/main" val="791140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1: Diet and exercise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72808" cy="2207096"/>
          </a:xfrm>
        </p:spPr>
        <p:txBody>
          <a:bodyPr>
            <a:normAutofit fontScale="92500"/>
          </a:bodyPr>
          <a:lstStyle/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Objective:</a:t>
            </a:r>
          </a:p>
          <a:p>
            <a:pPr marL="514350" indent="-514350" algn="l"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A healthy diet contains a balance of foods</a:t>
            </a:r>
          </a:p>
          <a:p>
            <a:pPr marL="514350" indent="-514350" algn="l"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The metabolic rate is the rate at which chemical reactions are carried out in the body</a:t>
            </a:r>
          </a:p>
          <a:p>
            <a:pPr marL="514350" indent="-514350" algn="l"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Exercise affects your fitness level and food intake</a:t>
            </a:r>
          </a:p>
          <a:p>
            <a:pPr marL="514350" indent="-514350" algn="l">
              <a:buAutoNum type="arabicPeriod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en-US" sz="2600" dirty="0" smtClean="0">
              <a:solidFill>
                <a:schemeClr val="tx1"/>
              </a:solidFill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12783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50" y="2708919"/>
            <a:ext cx="9125016" cy="108012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Stand beside the food group that your food items belongs in.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01291"/>
            <a:ext cx="4640885" cy="3039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084" y="29858"/>
            <a:ext cx="3572082" cy="267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" y="0"/>
            <a:ext cx="2553626" cy="283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34" y="0"/>
            <a:ext cx="3137202" cy="263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35459"/>
            <a:ext cx="4228042" cy="29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226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en-US" dirty="0" smtClean="0"/>
              <a:t>Measuring energy in food practical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052736"/>
            <a:ext cx="6740070" cy="568863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In pairs, </a:t>
            </a:r>
            <a:r>
              <a:rPr lang="en-US" sz="2800" dirty="0" err="1" smtClean="0"/>
              <a:t>organise</a:t>
            </a:r>
            <a:r>
              <a:rPr lang="en-US" sz="2800" dirty="0" smtClean="0"/>
              <a:t> your materials as shown by in the demonstration.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Place 20ml of water in each boiling test tube.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Record the temperature of the </a:t>
            </a:r>
            <a:r>
              <a:rPr lang="en-US" sz="2800" dirty="0" smtClean="0"/>
              <a:t>water.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Choose one of the food pieces and light it on fire. 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Place it directly under the boiling test tube.</a:t>
            </a:r>
          </a:p>
          <a:p>
            <a:pPr marL="514350" indent="-514350">
              <a:buAutoNum type="arabicPeriod"/>
            </a:pPr>
            <a:r>
              <a:rPr lang="en-US" sz="2800" dirty="0"/>
              <a:t>R</a:t>
            </a:r>
            <a:r>
              <a:rPr lang="en-US" sz="2800" dirty="0" smtClean="0"/>
              <a:t>ecord maximum temperature </a:t>
            </a:r>
            <a:r>
              <a:rPr lang="en-US" sz="2800" dirty="0" smtClean="0"/>
              <a:t>of the water until the fire burns out.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 Repeat with the other food types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1340768"/>
            <a:ext cx="2123729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861048"/>
            <a:ext cx="23907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317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3305" y="25517"/>
            <a:ext cx="8229600" cy="792088"/>
          </a:xfrm>
        </p:spPr>
        <p:txBody>
          <a:bodyPr/>
          <a:lstStyle/>
          <a:p>
            <a:r>
              <a:rPr lang="en-US" dirty="0" smtClean="0"/>
              <a:t>Processing your data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76064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GB" dirty="0" smtClean="0"/>
              <a:t>1. Calculate </a:t>
            </a:r>
            <a:r>
              <a:rPr lang="en-GB" dirty="0"/>
              <a:t>the rise in temperature each time. </a:t>
            </a:r>
            <a:endParaRPr lang="es-CO" dirty="0"/>
          </a:p>
          <a:p>
            <a:pPr marL="0" lvl="0" indent="0">
              <a:buNone/>
            </a:pPr>
            <a:r>
              <a:rPr lang="en-GB" dirty="0" smtClean="0"/>
              <a:t>2. Calculate </a:t>
            </a:r>
            <a:r>
              <a:rPr lang="en-GB" dirty="0"/>
              <a:t>the energy released from each food by using this formula</a:t>
            </a:r>
            <a:r>
              <a:rPr lang="en-GB" dirty="0" smtClean="0"/>
              <a:t>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3. Graph the results.</a:t>
            </a:r>
          </a:p>
          <a:p>
            <a:pPr marL="0" lvl="0" indent="0">
              <a:buNone/>
            </a:pPr>
            <a:endParaRPr lang="es-CO" dirty="0"/>
          </a:p>
          <a:p>
            <a:pPr marL="0" indent="0">
              <a:buNone/>
            </a:pPr>
            <a:r>
              <a:rPr lang="en-GB" dirty="0" smtClean="0"/>
              <a:t>- 4.2 </a:t>
            </a:r>
            <a:r>
              <a:rPr lang="en-GB" dirty="0"/>
              <a:t>is the value of the specific heat capacity of water, in joules per gram per degree Celsius – the number of joules taken to raise the temperature of water by 1ºC.</a:t>
            </a:r>
            <a:endParaRPr lang="es-CO" dirty="0"/>
          </a:p>
          <a:p>
            <a:pPr marL="0" indent="0">
              <a:buNone/>
            </a:pPr>
            <a:r>
              <a:rPr lang="en-GB" dirty="0" smtClean="0"/>
              <a:t>- 1 </a:t>
            </a:r>
            <a:r>
              <a:rPr lang="en-GB" dirty="0"/>
              <a:t>cm</a:t>
            </a:r>
            <a:r>
              <a:rPr lang="en-GB" baseline="30000" dirty="0"/>
              <a:t>3</a:t>
            </a:r>
            <a:r>
              <a:rPr lang="en-GB" dirty="0"/>
              <a:t> of water has a mass of 1 g.</a:t>
            </a:r>
            <a:endParaRPr lang="es-CO" dirty="0"/>
          </a:p>
          <a:p>
            <a:pPr marL="0" indent="0">
              <a:buNone/>
            </a:pPr>
            <a:r>
              <a:rPr lang="en-GB" dirty="0" smtClean="0"/>
              <a:t>- If </a:t>
            </a:r>
            <a:r>
              <a:rPr lang="en-GB" dirty="0"/>
              <a:t>the number is more than 1000 J/g, express it as kilojoules (kJ): </a:t>
            </a:r>
            <a:endParaRPr lang="es-CO" dirty="0"/>
          </a:p>
          <a:p>
            <a:pPr marL="0" indent="0">
              <a:buNone/>
            </a:pPr>
            <a:r>
              <a:rPr lang="en-GB" dirty="0" smtClean="0"/>
              <a:t>- 1 </a:t>
            </a:r>
            <a:r>
              <a:rPr lang="en-GB" dirty="0"/>
              <a:t>kilojoule = 1000 joules</a:t>
            </a:r>
            <a:endParaRPr lang="es-CO" dirty="0"/>
          </a:p>
          <a:p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61684"/>
            <a:ext cx="6180787" cy="774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082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en-US" dirty="0" smtClean="0"/>
              <a:t>Homework: Nutrient Jigsaw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5446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Investigate for next class what your nutrient is, where it is found and why it is important.</a:t>
            </a:r>
          </a:p>
          <a:p>
            <a:pPr marL="514350" indent="-514350">
              <a:buAutoNum type="arabicPeriod"/>
            </a:pPr>
            <a:r>
              <a:rPr lang="en-US" dirty="0" smtClean="0"/>
              <a:t>Carbohydrates:</a:t>
            </a:r>
          </a:p>
          <a:p>
            <a:pPr marL="514350" indent="-514350">
              <a:buAutoNum type="arabicPeriod"/>
            </a:pPr>
            <a:r>
              <a:rPr lang="en-US" dirty="0" smtClean="0"/>
              <a:t>Protein:</a:t>
            </a:r>
          </a:p>
          <a:p>
            <a:pPr marL="514350" indent="-514350">
              <a:buAutoNum type="arabicPeriod"/>
            </a:pPr>
            <a:r>
              <a:rPr lang="en-US" dirty="0" smtClean="0"/>
              <a:t>Fats:</a:t>
            </a:r>
          </a:p>
          <a:p>
            <a:pPr marL="514350" indent="-514350">
              <a:buAutoNum type="arabicPeriod"/>
            </a:pPr>
            <a:r>
              <a:rPr lang="en-US" dirty="0" smtClean="0"/>
              <a:t>Vitamin C:</a:t>
            </a:r>
          </a:p>
          <a:p>
            <a:pPr marL="514350" indent="-514350">
              <a:buAutoNum type="arabicPeriod"/>
            </a:pPr>
            <a:r>
              <a:rPr lang="en-US" dirty="0" smtClean="0"/>
              <a:t>Vitamin D:</a:t>
            </a:r>
          </a:p>
          <a:p>
            <a:pPr marL="514350" indent="-514350">
              <a:buAutoNum type="arabicPeriod"/>
            </a:pPr>
            <a:r>
              <a:rPr lang="en-US" dirty="0" smtClean="0"/>
              <a:t>Calcium:</a:t>
            </a:r>
          </a:p>
          <a:p>
            <a:pPr marL="514350" indent="-514350">
              <a:buAutoNum type="arabicPeriod"/>
            </a:pPr>
            <a:r>
              <a:rPr lang="en-US" dirty="0" smtClean="0"/>
              <a:t>Iron: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Fibre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smtClean="0"/>
              <a:t>Water: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785337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318</Words>
  <Application>Microsoft Office PowerPoint</Application>
  <PresentationFormat>Presentación en pantalla (4:3)</PresentationFormat>
  <Paragraphs>46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Unit 3</vt:lpstr>
      <vt:lpstr>Lesson 1: Diet and exercise</vt:lpstr>
      <vt:lpstr>Presentación de PowerPoint</vt:lpstr>
      <vt:lpstr>Measuring energy in food practical</vt:lpstr>
      <vt:lpstr>Processing your data</vt:lpstr>
      <vt:lpstr>Homework: Nutrient Jigsaw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</dc:title>
  <dc:creator>USUARIO</dc:creator>
  <cp:lastModifiedBy>USUARIO</cp:lastModifiedBy>
  <cp:revision>11</cp:revision>
  <dcterms:created xsi:type="dcterms:W3CDTF">2013-03-05T14:26:17Z</dcterms:created>
  <dcterms:modified xsi:type="dcterms:W3CDTF">2013-03-11T12:38:58Z</dcterms:modified>
</cp:coreProperties>
</file>